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20" r:id="rId4"/>
    <p:sldId id="258" r:id="rId6"/>
    <p:sldId id="280" r:id="rId7"/>
    <p:sldId id="281" r:id="rId8"/>
    <p:sldId id="282" r:id="rId9"/>
    <p:sldId id="283" r:id="rId10"/>
    <p:sldId id="296" r:id="rId11"/>
    <p:sldId id="298" r:id="rId12"/>
    <p:sldId id="299" r:id="rId13"/>
    <p:sldId id="300" r:id="rId14"/>
    <p:sldId id="305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6" r:id="rId40"/>
    <p:sldId id="335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50" r:id="rId54"/>
    <p:sldId id="351" r:id="rId55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3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11"/>
        <p:guide pos="39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220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3.xml"/><Relationship Id="rId5" Type="http://schemas.openxmlformats.org/officeDocument/2006/relationships/image" Target="../media/image17.png"/><Relationship Id="rId4" Type="http://schemas.openxmlformats.org/officeDocument/2006/relationships/tags" Target="../tags/tag132.xml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14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8.xml"/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9.xml"/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3.xml"/><Relationship Id="rId4" Type="http://schemas.openxmlformats.org/officeDocument/2006/relationships/image" Target="../media/image37.png"/><Relationship Id="rId3" Type="http://schemas.openxmlformats.org/officeDocument/2006/relationships/tags" Target="../tags/tag162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164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9.xml"/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175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3.xml"/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7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../media/image53.png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image" Target="../media/image52.png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tags" Target="../tags/tag214.xml"/><Relationship Id="rId31" Type="http://schemas.openxmlformats.org/officeDocument/2006/relationships/tags" Target="../tags/tag213.xml"/><Relationship Id="rId30" Type="http://schemas.openxmlformats.org/officeDocument/2006/relationships/tags" Target="../tags/tag212.xml"/><Relationship Id="rId3" Type="http://schemas.openxmlformats.org/officeDocument/2006/relationships/image" Target="../media/image1.png"/><Relationship Id="rId29" Type="http://schemas.openxmlformats.org/officeDocument/2006/relationships/tags" Target="../tags/tag211.xml"/><Relationship Id="rId28" Type="http://schemas.openxmlformats.org/officeDocument/2006/relationships/tags" Target="../tags/tag210.xml"/><Relationship Id="rId27" Type="http://schemas.openxmlformats.org/officeDocument/2006/relationships/tags" Target="../tags/tag209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tags" Target="../tags/tag203.xml"/><Relationship Id="rId20" Type="http://schemas.openxmlformats.org/officeDocument/2006/relationships/tags" Target="../tags/tag202.xml"/><Relationship Id="rId2" Type="http://schemas.openxmlformats.org/officeDocument/2006/relationships/image" Target="../media/image10.png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/>
            <p:cNvSpPr txBox="1"/>
            <p:nvPr/>
          </p:nvSpPr>
          <p:spPr>
            <a:xfrm>
              <a:off x="2843983" y="1993287"/>
              <a:ext cx="6454596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习题课</a:t>
              </a:r>
              <a:endParaRPr lang="zh-CN" altLang="en-US" sz="6000" b="1" dirty="0">
                <a:solidFill>
                  <a:srgbClr val="B88F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0111+0101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0111</a:t>
            </a:r>
            <a:endParaRPr lang="en-US" altLang="zh-CN" sz="2400"/>
          </a:p>
          <a:p>
            <a:r>
              <a:rPr lang="en-US" altLang="zh-CN" sz="2400"/>
              <a:t>+        0101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     1100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320675" y="3632835"/>
            <a:ext cx="9975850" cy="995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二进制转十进制：取反加一</a:t>
            </a:r>
            <a:r>
              <a:rPr lang="en-US" altLang="zh-CN" sz="2000" dirty="0">
                <a:sym typeface="+mn-ea"/>
              </a:rPr>
              <a:t> 1100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        1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+0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1</a:t>
            </a:r>
            <a:r>
              <a:rPr lang="en-US" altLang="zh-CN" sz="2000" baseline="30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+ 0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0</a:t>
            </a:r>
            <a:r>
              <a:rPr lang="en-US" altLang="zh-CN" sz="2000" baseline="30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= - 4</a:t>
            </a:r>
            <a:endParaRPr lang="en-US" altLang="zh-CN" sz="20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溢出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/>
              <a:t>11111111+01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11111111</a:t>
            </a:r>
            <a:endParaRPr lang="en-US" altLang="zh-CN" sz="2400"/>
          </a:p>
          <a:p>
            <a:r>
              <a:rPr lang="en-US" altLang="zh-CN" sz="2400"/>
              <a:t>+        00000001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(1) 00000000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454150" y="3916045"/>
            <a:ext cx="1228090" cy="367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=0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不溢出</a:t>
            </a:r>
            <a:endParaRPr lang="zh-CN" altLang="en-US"/>
          </a:p>
        </p:txBody>
      </p:sp>
      <p:sp>
        <p:nvSpPr>
          <p:cNvPr id="2" name="右箭头 1"/>
          <p:cNvSpPr/>
          <p:nvPr>
            <p:custDataLst>
              <p:tags r:id="rId7"/>
            </p:custDataLst>
          </p:nvPr>
        </p:nvSpPr>
        <p:spPr>
          <a:xfrm>
            <a:off x="683895" y="399859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4</a:t>
            </a:r>
            <a:r>
              <a:rPr lang="zh-CN" altLang="en-US" sz="2000"/>
              <a:t>）</a:t>
            </a:r>
            <a:r>
              <a:rPr lang="en-US" altLang="zh-CN" sz="2000"/>
              <a:t>0</a:t>
            </a:r>
            <a:r>
              <a:rPr lang="en-US" altLang="zh-CN" sz="2000"/>
              <a:t>1+1110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0001</a:t>
            </a:r>
            <a:endParaRPr lang="en-US" altLang="zh-CN" sz="2400"/>
          </a:p>
          <a:p>
            <a:r>
              <a:rPr lang="en-US" altLang="zh-CN" sz="2400"/>
              <a:t>+        1110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     1111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466215" y="4161790"/>
            <a:ext cx="1149985" cy="434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 - 1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不溢出</a:t>
            </a: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683895" y="3799840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66215" y="3712210"/>
            <a:ext cx="1075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1001</a:t>
            </a:r>
            <a:endParaRPr lang="en-US" altLang="zh-CN" sz="2400"/>
          </a:p>
        </p:txBody>
      </p:sp>
      <p:sp>
        <p:nvSpPr>
          <p:cNvPr id="7" name="右箭头 6"/>
          <p:cNvSpPr/>
          <p:nvPr>
            <p:custDataLst>
              <p:tags r:id="rId7"/>
            </p:custDataLst>
          </p:nvPr>
        </p:nvSpPr>
        <p:spPr>
          <a:xfrm>
            <a:off x="683895" y="4279900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5</a:t>
            </a:r>
            <a:r>
              <a:rPr lang="zh-CN" altLang="en-US" sz="2000"/>
              <a:t>）</a:t>
            </a:r>
            <a:r>
              <a:rPr lang="en-US" altLang="zh-CN" sz="2000"/>
              <a:t>0111</a:t>
            </a:r>
            <a:r>
              <a:rPr lang="en-US" altLang="zh-CN" sz="2000"/>
              <a:t>+0001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0111</a:t>
            </a:r>
            <a:endParaRPr lang="en-US" altLang="zh-CN" sz="2400"/>
          </a:p>
          <a:p>
            <a:r>
              <a:rPr lang="en-US" altLang="zh-CN" sz="2400"/>
              <a:t>+        0001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     1000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466215" y="3726815"/>
            <a:ext cx="1149985" cy="434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 - 8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溢出</a:t>
            </a:r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7"/>
            </p:custDataLst>
          </p:nvPr>
        </p:nvSpPr>
        <p:spPr>
          <a:xfrm>
            <a:off x="683895" y="384492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6</a:t>
            </a:r>
            <a:r>
              <a:rPr lang="zh-CN" altLang="en-US" sz="2000"/>
              <a:t>）</a:t>
            </a:r>
            <a:r>
              <a:rPr lang="en-US" altLang="zh-CN" sz="2000"/>
              <a:t>1000+11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1000</a:t>
            </a:r>
            <a:endParaRPr lang="en-US" altLang="zh-CN" sz="2400"/>
          </a:p>
          <a:p>
            <a:r>
              <a:rPr lang="en-US" altLang="zh-CN" sz="2400"/>
              <a:t>+        1111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(1) 0111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376680" y="3679825"/>
            <a:ext cx="1149985" cy="434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 7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溢出</a:t>
            </a:r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7"/>
            </p:custDataLst>
          </p:nvPr>
        </p:nvSpPr>
        <p:spPr>
          <a:xfrm>
            <a:off x="594360" y="379793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7</a:t>
            </a:r>
            <a:r>
              <a:rPr lang="zh-CN" altLang="en-US" sz="2000"/>
              <a:t>）</a:t>
            </a:r>
            <a:r>
              <a:rPr lang="en-US" altLang="zh-CN" sz="2000"/>
              <a:t>1100+00110011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11111100</a:t>
            </a:r>
            <a:endParaRPr lang="en-US" altLang="zh-CN" sz="2400"/>
          </a:p>
          <a:p>
            <a:r>
              <a:rPr lang="en-US" altLang="zh-CN" sz="2400"/>
              <a:t>+        00110011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(1) 00101111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406525" y="3863340"/>
            <a:ext cx="1149985" cy="434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 47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不溢出</a:t>
            </a:r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7"/>
            </p:custDataLst>
          </p:nvPr>
        </p:nvSpPr>
        <p:spPr>
          <a:xfrm>
            <a:off x="624205" y="3981450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8</a:t>
            </a:r>
            <a:r>
              <a:rPr lang="zh-CN" altLang="en-US" sz="2000"/>
              <a:t>）</a:t>
            </a:r>
            <a:r>
              <a:rPr lang="en-US" altLang="zh-CN" sz="2000"/>
              <a:t>1010+101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1010</a:t>
            </a:r>
            <a:endParaRPr lang="en-US" altLang="zh-CN" sz="2400"/>
          </a:p>
          <a:p>
            <a:r>
              <a:rPr lang="en-US" altLang="zh-CN" sz="2400"/>
              <a:t>+        1101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(1) 0111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1466215" y="3679825"/>
            <a:ext cx="1149985" cy="434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= 7</a:t>
            </a:r>
            <a:endParaRPr lang="en-US" altLang="zh-CN" sz="2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溢出</a:t>
            </a:r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7"/>
            </p:custDataLst>
          </p:nvPr>
        </p:nvSpPr>
        <p:spPr>
          <a:xfrm>
            <a:off x="683895" y="379793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11689080" cy="19462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6.10</a:t>
                </a: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请给出下列十进制数的 IEEE 754 32 位浮点数表示，结果以十六进制表示。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1）32.9375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2）− 32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45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charset="0"/>
                          </a:rPr>
                          <m:t>128</m:t>
                        </m:r>
                      </m:den>
                    </m:f>
                  </m:oMath>
                </a14:m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140</m:t>
                        </m:r>
                      </m:sup>
                    </m:sSup>
                  </m:oMath>
                </a14:m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4）65536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11689080" cy="1946275"/>
              </a:xfrm>
              <a:prstGeom prst="rect">
                <a:avLst/>
              </a:prstGeom>
              <a:blipFill rotWithShape="1">
                <a:blip r:embed="rId1"/>
                <a:stretch>
                  <a:fillRect b="-9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3946525"/>
            <a:ext cx="8204200" cy="2507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480" y="1619885"/>
            <a:ext cx="6945630" cy="1955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758295" cy="2397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请给出下列 IEEE 浮点数的十进制数表示：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1）0 00000001 00000000000000000000000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2）0 00000000 00000000010000000000000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3）1 11111011 00000000000000000000000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4）1 10000001 10101000000000000000000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5）0 01111101 01010100000000000000000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90" y="3806190"/>
            <a:ext cx="8627745" cy="2624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970" t="-844" r="6519" b="-1169"/>
          <a:stretch>
            <a:fillRect/>
          </a:stretch>
        </p:blipFill>
        <p:spPr>
          <a:xfrm>
            <a:off x="5379085" y="1510665"/>
            <a:ext cx="6812915" cy="21615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89080" cy="34385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6.14 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如下代码分别输出哪些内容？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1）printf ("%c\n", 13 + 'A');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2）printf ("%x\n", 130);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答案：1) 输出字母N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2) 输出十六进制数：82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右箭头 1"/>
          <p:cNvSpPr/>
          <p:nvPr>
            <p:custDataLst>
              <p:tags r:id="rId3"/>
            </p:custDataLst>
          </p:nvPr>
        </p:nvSpPr>
        <p:spPr>
          <a:xfrm>
            <a:off x="3679825" y="161988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50715" y="1534795"/>
            <a:ext cx="1672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13 + 65 = 78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6" name="右箭头 5"/>
          <p:cNvSpPr/>
          <p:nvPr>
            <p:custDataLst>
              <p:tags r:id="rId4"/>
            </p:custDataLst>
          </p:nvPr>
        </p:nvSpPr>
        <p:spPr>
          <a:xfrm>
            <a:off x="6294755" y="161988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065645" y="1534795"/>
            <a:ext cx="1672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N</a:t>
            </a:r>
            <a:endParaRPr lang="en-US" altLang="zh-CN"/>
          </a:p>
        </p:txBody>
      </p:sp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>
            <a:off x="3408680" y="201866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179570" y="1933575"/>
            <a:ext cx="296735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0000 ... 0000 1000 0010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10" name="右箭头 9"/>
          <p:cNvSpPr/>
          <p:nvPr>
            <p:custDataLst>
              <p:tags r:id="rId8"/>
            </p:custDataLst>
          </p:nvPr>
        </p:nvSpPr>
        <p:spPr>
          <a:xfrm>
            <a:off x="7228205" y="201866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99095" y="1933575"/>
            <a:ext cx="1672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82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第一次作业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728450" cy="30511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6.15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请解释如下代码段的作用。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nextChar;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x;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scanf ("%c", &amp;nextChar);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printf ("%d\n", nextChar);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scanf ("%d", &amp;x);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printf ("%c\n", x);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答案：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输入一个字符，输出其 ASCII 的数值；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输入一个整数，输出其作为 ASCII 码代表的字符。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987530" cy="37680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求满足条件 1+2+3+…+n≤2147483647 的最大整数 n，对于如下程序段，请解释：为什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么会出现无限循环？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n=1, sum=0;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while (sum &lt;= 2147483647)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sum+=n;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n++;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printf ("n=%d\n", n-1);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答案：n 的值为 65536 时，计算 sum 溢出，sum 小于 0，则循环条件仍然满足，不会跳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出循环。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使用“ printf("%.16f\n", 3.14); ” 语 句 ， 输 出 3.14 的 值 ， 为 什 么 输 出 结 果 是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“3.1400000000000001”，即小数末尾为什么会出现一个 1？提示：IEEE 754 64 位浮点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数标准的分数域为 52 位。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答案：在计算机中，3.14 的二进制表示为 0 10000000000 1001 0001 1110 1011 1000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0101 0001 1110 1011 1000 0101 0001 1111，与 float 类型相比，拥有更高的精度，但是仍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然存在误差。计算到小数点后 16 位的结果是 3.1400000000000001。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第二次作业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1）请分别画出三个输入的与门和三个输入的或门的晶体管级电路图。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以或门为例：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" y="1530985"/>
            <a:ext cx="7311390" cy="50495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2）对于如下输入，请分别在其与门和或门晶体管级电路图中标出其表现。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I． A=0, B=0, C=0 ； II． A=0, B=0, C=1； III． A=1, B=1, C=1：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A=0,B=0,C=0 为例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1892935"/>
            <a:ext cx="7435850" cy="47053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1）给出下图所示的晶体管级电路的真值表。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2）使用与、或、非门，给出该真值表的门级电路图。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2035175"/>
            <a:ext cx="5531485" cy="3486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661" r="10311"/>
          <a:stretch>
            <a:fillRect/>
          </a:stretch>
        </p:blipFill>
        <p:spPr>
          <a:xfrm>
            <a:off x="5948045" y="2034540"/>
            <a:ext cx="5878830" cy="3411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如下图所示的电路有一个缺陷，请指出该缺陷。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2690" y="5799455"/>
            <a:ext cx="9424670" cy="445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缺陷：若 A=0,B=1 或 A=1,B=0，则同时接到了电源正极和地，出现短路。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75" y="1845310"/>
            <a:ext cx="6636385" cy="37934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7.4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请画出有 4 个输入的译码器的门极电路图，并注明各输出为 1 的条件。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9146" b="1125"/>
          <a:stretch>
            <a:fillRect/>
          </a:stretch>
        </p:blipFill>
        <p:spPr>
          <a:xfrm>
            <a:off x="5633720" y="1976120"/>
            <a:ext cx="5055870" cy="398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r="20734" b="795"/>
          <a:stretch>
            <a:fillRect/>
          </a:stretch>
        </p:blipFill>
        <p:spPr>
          <a:xfrm>
            <a:off x="622935" y="1743075"/>
            <a:ext cx="4660900" cy="41192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7.5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请画出有 8 个输入的多路选择器的门极电路图。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35" y="1526540"/>
            <a:ext cx="6878320" cy="50006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回答如下问题：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1）对于 8 位二进制原码、反码和补码整数类型，能够表示的最大的正数分别是多少？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请分别以二进制和十进制形式写出结果；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2）对于 8 位二进制原码、反码和补码整数类型，能够表示的最小的负数分别是多少？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请分别以二进制和十进制形式写出结果；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3）对于 n 位二进制原码、反码和补码整数类型，能够表示的最大的正数分别是多少？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4）对于 n 位二进制原码、反码和补码整数类型，能够表示的最小的负数分别是多少？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" y="3845560"/>
            <a:ext cx="9942195" cy="25634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7.6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使用与、或、非门，给出异或函数的门级电路图。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800225"/>
            <a:ext cx="2684145" cy="43992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7.7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对于如下真值表，请使用 3.4.4 节给出的算法（可编程逻辑阵列），生成其门级逻辑电路。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1985010"/>
            <a:ext cx="5341620" cy="368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45" y="1606550"/>
            <a:ext cx="4307205" cy="50158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7.8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只使用 2 选 1 的多路选择器，就可以实现 4 选 1 的多路选择器，给出其电路图。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736090"/>
            <a:ext cx="6068695" cy="4666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35" y="2484755"/>
            <a:ext cx="2749550" cy="33585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7.9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根据下图所示的逻辑电路图，写出相应的真值表。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55" y="1986915"/>
            <a:ext cx="3481070" cy="3700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2168525"/>
            <a:ext cx="5892165" cy="36156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7.10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1）下图中的每个矩形都表示一个全加法器，当 X=0 和 X=1 时，电路的输出分别是什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么？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5" y="1724025"/>
            <a:ext cx="6851650" cy="3241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2855" y="5334635"/>
            <a:ext cx="621792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答：</a:t>
            </a:r>
            <a:r>
              <a:rPr lang="en-US" altLang="zh-CN" sz="2000"/>
              <a:t>X=0</a:t>
            </a:r>
            <a:r>
              <a:rPr lang="zh-CN" altLang="en-US" sz="2000"/>
              <a:t>时，S =A +B；</a:t>
            </a:r>
            <a:r>
              <a:rPr lang="en-US" altLang="zh-CN" sz="2000"/>
              <a:t>X=1</a:t>
            </a:r>
            <a:r>
              <a:rPr lang="zh-CN" altLang="en-US" sz="2000"/>
              <a:t>时，S =A +C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7.10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2）在该电路图的基础上，构建一个可以实现加法/减法运算的逻辑电路图。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665" y="17221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答：当 X=0 时，计算 A+B；当 X=1 时，计算 A-B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2399665"/>
            <a:ext cx="8135620" cy="41135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09070" cy="16694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一个逻辑结构的速度与从输入到达输出，需传递经过的逻辑门的最长路径有关。假设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与、或、非门都被计为一个门延迟，例如，两个输入的译码器的传递延迟等于 2（参照图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7.10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，这是因为有些输出需经过两个门的传递。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1）两个输入的多路选择器的传递延迟是多少（参照图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" y="2762250"/>
            <a:ext cx="3311525" cy="37204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780790" y="4508500"/>
            <a:ext cx="6217920" cy="52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答：</a:t>
            </a:r>
            <a:r>
              <a:rPr lang="en-US" altLang="zh-CN" sz="2000"/>
              <a:t>3</a:t>
            </a:r>
            <a:endParaRPr lang="en-US" altLang="zh-CN" sz="2000"/>
          </a:p>
        </p:txBody>
      </p:sp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57965" cy="664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7.11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）1 位的全加法器的传递延迟是多少（参照图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7.13(b)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960995" y="3478530"/>
            <a:ext cx="101219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答：</a:t>
            </a:r>
            <a:r>
              <a:rPr lang="en-US" altLang="zh-CN" sz="2000"/>
              <a:t>3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986280"/>
            <a:ext cx="7171055" cy="35413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57965" cy="664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7.11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）4 位的全加法器的传递延迟是多少（参照图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7.13(c)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692390" y="3478530"/>
            <a:ext cx="2285365" cy="516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/>
              <a:t> 答：4 * 3 = 12</a:t>
            </a:r>
            <a:endParaRPr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3722370"/>
            <a:ext cx="5871210" cy="2899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" y="1592580"/>
            <a:ext cx="6055360" cy="21990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57965" cy="664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7.11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4）32 位的全加法器的传递延迟是多少？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88925" y="1878965"/>
            <a:ext cx="2285365" cy="516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/>
              <a:t>4) 答：32 * 3 = 96</a:t>
            </a:r>
            <a:endParaRPr sz="2000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89080" cy="194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将下列二进制数转化为十进制数，假设此二进制数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分别为原码、反码和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补码整数。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1）0111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2）1110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3）11111111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4）10000000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55" y="3039110"/>
            <a:ext cx="8876665" cy="2503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76405" cy="2196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7.12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设计一个 1 位的比较器，该比较器电路有两个 1 位的输入 A 和 B，有 3 个 1 位的输出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G（greater，大于）、E（equal，等于）和 L（less，小于）。当 A &gt; B 时，G 为 1，否则，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 为 0；当 A = B 时，E 为 1，否则，E 为 0；当 A &lt; B 时，L 为 1，否则，L 为 0。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1）给出此 1 位比较器的真值表。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2）使用与、或、非门实现此比较器电路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3873500"/>
            <a:ext cx="5825490" cy="1927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3023235"/>
            <a:ext cx="4958715" cy="28460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926570" cy="55098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7.13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参照下图，回答问题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1）当 S 和 R 都为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时，此逻辑电路的输出是什么？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答：A=0/a=0 时 B=1/b=1, A=1/a=1 时 b=0/B=0，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即 a 的值可以为 0，也可以为 1；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2）如果 S 从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转换到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，输出是什么？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答：a 的值为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，b 为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3）此逻辑电路是存储元件吗？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答：是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170" y="2084070"/>
            <a:ext cx="2621915" cy="3055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11926570" cy="55098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7.14 </a:t>
                </a: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某个计算机有 4 个字节的寻址能力，访问其存储器的一个单元需要 64 位，该存储器的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大小是多少（以字节为单位）？此存储器共存储多少位？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答：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存储器大小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   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地址空间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×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        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寻址能力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* 4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66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(byte)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          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（可唯一标识的单元总数）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（存储在每个单元中的位数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)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66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 8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69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(bit)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11926570" cy="55098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11926570" cy="55098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7.15 </a:t>
                </a: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8 位被称为一个字节（byte），4 位被称为一个单元组（nibble）。一个字节可寻址的存储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器使用 14 位的地址，那么，此存储器共存储了多少单元组？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答：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*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8 / 4</a:t>
                </a:r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(nibble)</a:t>
                </a:r>
                <a:endParaRPr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11926570" cy="55098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926570" cy="55098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7.16 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对于图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所示的 4×2 位大小的存储器，回答以下问题：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1）如果向单元 3 存储数值，A[1:0]和 WE 必须被设置为什么值？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2）如果将此存储器的单元数目从 4 增长到 10，需要多少条地址线？存储器的寻址能力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是否发生变化？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1) 答：A[1:0]必须被设置为 11，WE 必须被设置为 1。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2) 答：需要 4 条地址线，存储器的寻址能力不变。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第二次作业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03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第三次作业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4017645" cy="3498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考虑如下C语言程序代码：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func1(unsigned word)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(int) ((word &lt;&lt; 24) &gt;&gt; 24);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func2 (unsigned word)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((int) word &lt;&lt; 24) &gt;&gt; 24;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" y="3714750"/>
            <a:ext cx="11249025" cy="2774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30675" y="1738630"/>
            <a:ext cx="7308215" cy="186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25000"/>
              </a:lnSpc>
              <a:buClrTx/>
              <a:buSzTx/>
              <a:buNone/>
            </a:pP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假设在一个32位机器上执行这些函数，该机器使用二进制补码表示带符号整数。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无符号数采用逻辑移位，带符号整数采用算数移位。请填写下表缺失部分并说明函数func1和func2的功能。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4017645" cy="3498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考虑如下C语言程序代码：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func1(unsigned word)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(int) ((word &lt;&lt; 24) &gt;&gt; 24);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func2 (unsigned word)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((int) word &lt;&lt; 24) &gt;&gt; 24;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01135" y="1907540"/>
            <a:ext cx="7486015" cy="1408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假设在一个32位机器上执行这些函数，该机器使用二进制补码表示带符号整数。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无符号数采用逻辑移位，带符号整数采用算数移位。请填写下表缺失部分并说明函数func1和func2的功能。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4191635"/>
            <a:ext cx="10144760" cy="1709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4017645" cy="3498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以下是两段C语言代码，函数arith()是直接用C语言写得，而optarith()是对函数arith()以某个确定的M和N编译生成的机器代码反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编译生成的，根据optarith()，可以推断函数arith()中M和N的值各是多少？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#define M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#define N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arith (int x, int y)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int result = 0;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result = x*M + y/N;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result;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optarith (int x, int y)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int t = x;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x &lt;&lt; = 4;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x - = t;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if (y &lt; 0)    y + = 3;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y &gt;&gt; = 2;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return x + y;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4830" y="3244850"/>
            <a:ext cx="311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* M + y / N</a:t>
            </a:r>
            <a:endParaRPr lang="en-US" altLang="zh-CN"/>
          </a:p>
        </p:txBody>
      </p:sp>
      <p:sp>
        <p:nvSpPr>
          <p:cNvPr id="5" name="右箭头 4"/>
          <p:cNvSpPr/>
          <p:nvPr>
            <p:custDataLst>
              <p:tags r:id="rId3"/>
            </p:custDataLst>
          </p:nvPr>
        </p:nvSpPr>
        <p:spPr>
          <a:xfrm>
            <a:off x="3553460" y="332930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>
            <p:custDataLst>
              <p:tags r:id="rId4"/>
            </p:custDataLst>
          </p:nvPr>
        </p:nvSpPr>
        <p:spPr>
          <a:xfrm>
            <a:off x="3553460" y="507682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54855" y="4907280"/>
            <a:ext cx="2915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= x &lt;&lt; 4 = x * 16</a:t>
            </a:r>
            <a:endParaRPr lang="en-US" altLang="zh-CN"/>
          </a:p>
          <a:p>
            <a:r>
              <a:rPr lang="en-US" altLang="zh-CN"/>
              <a:t>x = 16x - x = x * 15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y = y &gt;&gt; 2 = y / 4</a:t>
            </a:r>
            <a:endParaRPr lang="en-US" altLang="zh-CN"/>
          </a:p>
        </p:txBody>
      </p:sp>
      <p:sp>
        <p:nvSpPr>
          <p:cNvPr id="9" name="右箭头 8"/>
          <p:cNvSpPr/>
          <p:nvPr>
            <p:custDataLst>
              <p:tags r:id="rId5"/>
            </p:custDataLst>
          </p:nvPr>
        </p:nvSpPr>
        <p:spPr>
          <a:xfrm>
            <a:off x="7767955" y="5076825"/>
            <a:ext cx="577215" cy="198755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493125" y="4907280"/>
            <a:ext cx="3115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M=15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 = 4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4017645" cy="3498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设A4~A1和B4~B1分别是4位加法器的两组输入，C0为低位来的进位。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当加法器分别采用串行进位和先行进位时，写出4个进位C4、C3、C2、C1的逻辑表达式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93900"/>
            <a:ext cx="10986135" cy="4403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89080" cy="194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将下列十进制数转化为 8 位二进制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原码、反码和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补码整数。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1）-86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2）85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3）-127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4）127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0" y="3429000"/>
            <a:ext cx="8862060" cy="2555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10756265" cy="375729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4.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请按照要求计算，并把结果还原成真值。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（1）设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=0101、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=1101，求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𝑥−𝑦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[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补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= (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0010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</m:oMath>
                  </m:oMathPara>
                </a14:m>
                <a:endPara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endPara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[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补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1000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  −</m:t>
                      </m:r>
                      <m:r>
                        <a:rPr lang="en-US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10756265" cy="3757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10666730" cy="95123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4.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请按照要求计算，并把结果还原成真值。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（2）设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=0101、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=1101，用原码一位乘法计算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10666730" cy="951230"/>
              </a:xfrm>
              <a:prstGeom prst="rect">
                <a:avLst/>
              </a:prstGeom>
              <a:blipFill rotWithShape="1">
                <a:blip r:embed="rId1"/>
                <a:stretch>
                  <a:fillRect b="-25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76515" y="644525"/>
            <a:ext cx="4433570" cy="901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符号单独运算：直接异或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绝对值相乘：仅需考虑数值部分的计算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748497" y="168999"/>
            <a:ext cx="2468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原码乘法的运算方法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3385" y="2238375"/>
            <a:ext cx="9182735" cy="3566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261110" y="6059805"/>
                <a:ext cx="9458960" cy="488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/>
                  <a:t>符号位为</a:t>
                </a:r>
                <a:r>
                  <a:rPr lang="en-US" altLang="zh-CN"/>
                  <a:t>1</a:t>
                </a:r>
                <a:r>
                  <a:rPr lang="zh-CN" altLang="en-US"/>
                  <a:t>，</a:t>
                </a:r>
                <a:r>
                  <a:rPr lang="en-US" altLang="zh-CN"/>
                  <a:t> </a:t>
                </a:r>
                <a:r>
                  <a:rPr lang="zh-CN" altLang="en-US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原</m:t>
                        </m:r>
                      </m:sub>
                    </m:sSub>
                    <m:r>
                      <a:rPr lang="en-US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/>
                  <a:t>= 10011001，真值为</a:t>
                </a:r>
                <a:r>
                  <a:rPr lang="en-US" altLang="zh-CN"/>
                  <a:t>-25</a:t>
                </a:r>
                <a:endParaRPr lang="en-US" alt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10" y="6059805"/>
                <a:ext cx="9458960" cy="488315"/>
              </a:xfrm>
              <a:prstGeom prst="rect">
                <a:avLst/>
              </a:prstGeom>
              <a:blipFill rotWithShape="1">
                <a:blip r:embed="rId7"/>
                <a:stretch>
                  <a:fillRect b="-22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8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3030" y="1031875"/>
                <a:ext cx="7990205" cy="141160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4.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请按照要求计算，并把结果还原成真值。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（3）设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=0101、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=1101，用补码一位布斯乘法计算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。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0" algn="l">
                  <a:lnSpc>
                    <a:spcPct val="125000"/>
                  </a:lnSpc>
                  <a:buClrTx/>
                  <a:buSzTx/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" y="1031875"/>
                <a:ext cx="7990205" cy="1411605"/>
              </a:xfrm>
              <a:prstGeom prst="rect">
                <a:avLst/>
              </a:prstGeom>
              <a:blipFill rotWithShape="1">
                <a:blip r:embed="rId1"/>
                <a:stretch>
                  <a:fillRect r="-1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第三次作业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15620" y="2093595"/>
                <a:ext cx="4989195" cy="25158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zh-CN" altLang="en-US" sz="2000">
                    <a:sym typeface="+mn-ea"/>
                  </a:rPr>
                  <a:t>符号位参与运算</a:t>
                </a:r>
                <a:r>
                  <a:rPr lang="en-US" altLang="zh-CN" sz="2000">
                    <a:sym typeface="+mn-ea"/>
                  </a:rPr>
                  <a:t> </a:t>
                </a:r>
                <a:endParaRPr lang="en-US" altLang="zh-CN" sz="2000"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/>
                  <a:t>= 00 或 11：</a:t>
                </a: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</a:rPr>
                  <a:t>∑</a:t>
                </a: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</a:rPr>
                  <a:t> += 0</a:t>
                </a:r>
                <a:endParaRPr lang="en-US" altLang="zh-CN" sz="200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>
                    <a:sym typeface="+mn-ea"/>
                  </a:rPr>
                  <a:t>= </a:t>
                </a:r>
                <a:r>
                  <a:rPr lang="en-US" altLang="zh-CN" sz="2000">
                    <a:sym typeface="+mn-ea"/>
                  </a:rPr>
                  <a:t>01</a:t>
                </a:r>
                <a:r>
                  <a:rPr lang="zh-CN" altLang="en-US" sz="2000">
                    <a:sym typeface="+mn-ea"/>
                  </a:rPr>
                  <a:t>：</a:t>
                </a: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∑</a:t>
                </a: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>
                    <a:sym typeface="+mn-ea"/>
                  </a:rPr>
                  <a:t>= </a:t>
                </a:r>
                <a:r>
                  <a:rPr lang="en-US" altLang="zh-CN" sz="2000">
                    <a:sym typeface="+mn-ea"/>
                  </a:rPr>
                  <a:t>10</a:t>
                </a:r>
                <a:r>
                  <a:rPr lang="zh-CN" altLang="en-US" sz="2000">
                    <a:sym typeface="+mn-ea"/>
                  </a:rPr>
                  <a:t>：</a:t>
                </a: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∑</a:t>
                </a: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</m:oMath>
                </a14:m>
                <a:endParaRPr lang="en-US" alt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" y="2093595"/>
                <a:ext cx="4989195" cy="2515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15620" y="4248150"/>
                <a:ext cx="9458960" cy="4883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/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[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]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补</m:t>
                        </m:r>
                      </m:sub>
                    </m:sSub>
                    <m:r>
                      <a:rPr lang="en-US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zh-CN" altLang="en-US"/>
                  <a:t>= 1</a:t>
                </a:r>
                <a:r>
                  <a:rPr lang="en-US" altLang="zh-CN"/>
                  <a:t>1</a:t>
                </a:r>
                <a:r>
                  <a:rPr lang="zh-CN" altLang="en-US"/>
                  <a:t>1100</a:t>
                </a:r>
                <a:r>
                  <a:rPr lang="en-US" altLang="zh-CN"/>
                  <a:t>0</a:t>
                </a:r>
                <a:r>
                  <a:rPr lang="zh-CN" altLang="en-US"/>
                  <a:t>1，真值为</a:t>
                </a:r>
                <a:r>
                  <a:rPr lang="en-US" altLang="zh-CN"/>
                  <a:t>-15</a:t>
                </a:r>
                <a:endParaRPr lang="en-US" alt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15620" y="4248150"/>
                <a:ext cx="9458960" cy="488315"/>
              </a:xfrm>
              <a:prstGeom prst="rect">
                <a:avLst/>
              </a:prstGeom>
              <a:blipFill rotWithShape="1">
                <a:blip r:embed="rId7"/>
                <a:stretch>
                  <a:fillRect b="-23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/>
          <p:cNvGrpSpPr/>
          <p:nvPr/>
        </p:nvGrpSpPr>
        <p:grpSpPr>
          <a:xfrm>
            <a:off x="6129655" y="1510030"/>
            <a:ext cx="5578475" cy="4897755"/>
            <a:chOff x="1108179" y="1059431"/>
            <a:chExt cx="6026247" cy="5291137"/>
          </a:xfrm>
        </p:grpSpPr>
        <p:sp>
          <p:nvSpPr>
            <p:cNvPr id="11" name="Line 2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3891164" y="3291456"/>
              <a:ext cx="0" cy="430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AutoShape 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403801" y="1059431"/>
              <a:ext cx="1041400" cy="417513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开始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964831" y="1932554"/>
              <a:ext cx="1941566" cy="41433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=0,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∑=0,Y</a:t>
              </a:r>
              <a:r>
                <a:rPr lang="en-US" altLang="zh-CN" sz="1800" b="0" u="none" baseline="-25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8" name="Group 6"/>
            <p:cNvGrpSpPr/>
            <p:nvPr/>
          </p:nvGrpSpPr>
          <p:grpSpPr bwMode="auto">
            <a:xfrm>
              <a:off x="2857702" y="2643755"/>
              <a:ext cx="2087563" cy="674688"/>
              <a:chOff x="0" y="0"/>
              <a:chExt cx="1315" cy="42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AutoShape 7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0" y="0"/>
                <a:ext cx="1315" cy="425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</a:ln>
              <a:effectLst>
                <a:outerShdw dist="81320" dir="3080412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Text Box 8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94" y="136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0</a:t>
                </a:r>
                <a:r>
                  <a:rPr kumimoji="0" lang="en-US" altLang="zh-C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-</a:t>
                </a:r>
                <a:r>
                  <a:rPr kumimoji="0" lang="en-US" altLang="zh-CN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=?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" name="Text Box 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08179" y="3726430"/>
              <a:ext cx="1592361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Text Box 10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032578" y="3726430"/>
              <a:ext cx="1581149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Symbol" panose="05050102010706020507" pitchFamily="2" charset="2"/>
                </a:rPr>
                <a:t>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endParaRPr kumimoji="0" lang="zh-CN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" name="Group 11"/>
            <p:cNvGrpSpPr/>
            <p:nvPr/>
          </p:nvGrpSpPr>
          <p:grpSpPr bwMode="auto">
            <a:xfrm>
              <a:off x="1636914" y="4177280"/>
              <a:ext cx="4608512" cy="298450"/>
              <a:chOff x="0" y="0"/>
              <a:chExt cx="2903" cy="188"/>
            </a:xfrm>
          </p:grpSpPr>
          <p:sp>
            <p:nvSpPr>
              <p:cNvPr id="55" name="Oval 12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387" y="137"/>
                <a:ext cx="47" cy="5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1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0" y="0"/>
                <a:ext cx="2903" cy="154"/>
              </a:xfrm>
              <a:custGeom>
                <a:avLst/>
                <a:gdLst>
                  <a:gd name="T0" fmla="*/ 0 w 3278"/>
                  <a:gd name="T1" fmla="*/ 0 h 233"/>
                  <a:gd name="T2" fmla="*/ 0 w 3278"/>
                  <a:gd name="T3" fmla="*/ 67 h 233"/>
                  <a:gd name="T4" fmla="*/ 2277 w 3278"/>
                  <a:gd name="T5" fmla="*/ 67 h 233"/>
                  <a:gd name="T6" fmla="*/ 2277 w 3278"/>
                  <a:gd name="T7" fmla="*/ 0 h 2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78"/>
                  <a:gd name="T13" fmla="*/ 0 h 233"/>
                  <a:gd name="T14" fmla="*/ 3278 w 3278"/>
                  <a:gd name="T15" fmla="*/ 233 h 2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78" h="233">
                    <a:moveTo>
                      <a:pt x="0" y="0"/>
                    </a:moveTo>
                    <a:lnTo>
                      <a:pt x="0" y="233"/>
                    </a:lnTo>
                    <a:lnTo>
                      <a:pt x="3278" y="233"/>
                    </a:lnTo>
                    <a:lnTo>
                      <a:pt x="3278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" name="AutoShape 1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338464" y="4863080"/>
              <a:ext cx="1039812" cy="414338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结束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Text Box 16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643390" y="2656456"/>
              <a:ext cx="473075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</a:rPr>
                <a:t>01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7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881764" y="2656455"/>
              <a:ext cx="474662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18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759402" y="3435919"/>
              <a:ext cx="111601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00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或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19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554489" y="4718618"/>
              <a:ext cx="4381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Text Box 20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026102" y="5379019"/>
              <a:ext cx="436563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N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195840" y="3726430"/>
              <a:ext cx="1368425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23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903864" y="1491230"/>
              <a:ext cx="0" cy="431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24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3891164" y="2354831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25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3881639" y="4167756"/>
              <a:ext cx="0" cy="576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7" name="AutoShape 26"/>
            <p:cNvCxnSpPr>
              <a:cxnSpLocks noChangeShapeType="1"/>
              <a:stCxn id="58" idx="2"/>
              <a:endCxn id="51" idx="0"/>
            </p:cNvCxnSpPr>
            <p:nvPr>
              <p:custDataLst>
                <p:tags r:id="rId27"/>
              </p:custDataLst>
            </p:nvPr>
          </p:nvCxnSpPr>
          <p:spPr bwMode="auto">
            <a:xfrm rot="5400000">
              <a:off x="2030193" y="2876696"/>
              <a:ext cx="723900" cy="975568"/>
            </a:xfrm>
            <a:prstGeom prst="bentConnector3">
              <a:avLst>
                <a:gd name="adj1" fmla="val -2433"/>
              </a:avLst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27"/>
            <p:cNvCxnSpPr>
              <a:cxnSpLocks noChangeShapeType="1"/>
              <a:endCxn id="53" idx="0"/>
            </p:cNvCxnSpPr>
            <p:nvPr>
              <p:custDataLst>
                <p:tags r:id="rId28"/>
              </p:custDataLst>
            </p:nvPr>
          </p:nvCxnSpPr>
          <p:spPr bwMode="auto">
            <a:xfrm>
              <a:off x="5000826" y="2989830"/>
              <a:ext cx="822326" cy="73660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Line 28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3881639" y="5379018"/>
              <a:ext cx="0" cy="360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29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2371926" y="5044055"/>
              <a:ext cx="5032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" name="Group 30"/>
            <p:cNvGrpSpPr/>
            <p:nvPr/>
          </p:nvGrpSpPr>
          <p:grpSpPr bwMode="auto">
            <a:xfrm>
              <a:off x="2873577" y="4744018"/>
              <a:ext cx="2017713" cy="635000"/>
              <a:chOff x="0" y="0"/>
              <a:chExt cx="1271" cy="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AutoShape 31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0" y="0"/>
                <a:ext cx="1271" cy="400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</a:ln>
              <a:effectLst>
                <a:outerShdw dist="63500" dir="3187806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Text Box 32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63" y="137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i=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n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4" name="Group 33"/>
            <p:cNvGrpSpPr/>
            <p:nvPr/>
          </p:nvGrpSpPr>
          <p:grpSpPr bwMode="auto">
            <a:xfrm>
              <a:off x="3916564" y="2499293"/>
              <a:ext cx="3217862" cy="3529012"/>
              <a:chOff x="0" y="0"/>
              <a:chExt cx="2404" cy="2223"/>
            </a:xfrm>
          </p:grpSpPr>
          <p:sp>
            <p:nvSpPr>
              <p:cNvPr id="75" name="Line 3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816" y="2223"/>
                <a:ext cx="15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3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 flipV="1">
                <a:off x="2404" y="0"/>
                <a:ext cx="0" cy="2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3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 flipH="1">
                <a:off x="0" y="0"/>
                <a:ext cx="24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Text Box 22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802140" y="5739380"/>
              <a:ext cx="2447925" cy="61118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[Y]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右移一位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=i+1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</p:spTree>
    <p:custDataLst>
      <p:tags r:id="rId3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89080" cy="194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如果二进制补码整数最后一位是 0，表明该数是偶数，如果最后两位是 00，则表明该数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的什么特点？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该数是 4 的倍数。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918315" cy="8305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做下列二进制加法运算，给出二进制形式的结果：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1）1010+0101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1111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4190" y="2555240"/>
            <a:ext cx="155257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1010</a:t>
            </a:r>
            <a:endParaRPr lang="en-US" altLang="zh-CN" sz="2400"/>
          </a:p>
          <a:p>
            <a:r>
              <a:rPr lang="en-US" altLang="zh-CN" sz="2400"/>
              <a:t>+   0101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8" name="直接连接符 7"/>
          <p:cNvCxnSpPr/>
          <p:nvPr/>
        </p:nvCxnSpPr>
        <p:spPr>
          <a:xfrm>
            <a:off x="1486535" y="3340735"/>
            <a:ext cx="1463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774190" y="3340735"/>
            <a:ext cx="157353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1111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262255" y="4409440"/>
            <a:ext cx="345376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2）0001+1111</a:t>
            </a:r>
            <a:r>
              <a:rPr lang="en-US" altLang="zh-CN" sz="2000"/>
              <a:t> = 0000</a:t>
            </a:r>
            <a:endParaRPr lang="en-US" altLang="zh-CN" sz="2000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486535" y="5063490"/>
            <a:ext cx="1840230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0001</a:t>
            </a:r>
            <a:endParaRPr lang="en-US" altLang="zh-CN" sz="2400"/>
          </a:p>
          <a:p>
            <a:r>
              <a:rPr lang="en-US" altLang="zh-CN" sz="2400"/>
              <a:t>+       1111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14" name="直接连接符 13"/>
          <p:cNvCxnSpPr/>
          <p:nvPr>
            <p:custDataLst>
              <p:tags r:id="rId5"/>
            </p:custDataLst>
          </p:nvPr>
        </p:nvCxnSpPr>
        <p:spPr>
          <a:xfrm>
            <a:off x="1486535" y="5848985"/>
            <a:ext cx="1463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486535" y="5848985"/>
            <a:ext cx="1861185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(1)0000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5907405" y="1862455"/>
            <a:ext cx="344297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/>
              <a:t>1110+0001 = 1111</a:t>
            </a:r>
            <a:endParaRPr lang="en-US" altLang="zh-CN" sz="2000"/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7685405" y="2555240"/>
            <a:ext cx="155257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1110</a:t>
            </a:r>
            <a:endParaRPr lang="en-US" altLang="zh-CN" sz="2400"/>
          </a:p>
          <a:p>
            <a:r>
              <a:rPr lang="en-US" altLang="zh-CN" sz="2400"/>
              <a:t>+   0001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19" name="直接连接符 18"/>
          <p:cNvCxnSpPr/>
          <p:nvPr>
            <p:custDataLst>
              <p:tags r:id="rId9"/>
            </p:custDataLst>
          </p:nvPr>
        </p:nvCxnSpPr>
        <p:spPr>
          <a:xfrm>
            <a:off x="7397750" y="3340735"/>
            <a:ext cx="1463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7685405" y="3340735"/>
            <a:ext cx="157353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1111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5886450" y="436562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4</a:t>
            </a:r>
            <a:r>
              <a:rPr lang="zh-CN" altLang="en-US" sz="2000"/>
              <a:t>）</a:t>
            </a:r>
            <a:r>
              <a:rPr lang="en-US" altLang="zh-CN" sz="2000"/>
              <a:t>0111+0110 = 1101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7685405" y="5085715"/>
            <a:ext cx="1552575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0111</a:t>
            </a:r>
            <a:endParaRPr lang="en-US" altLang="zh-CN" sz="2400"/>
          </a:p>
          <a:p>
            <a:r>
              <a:rPr lang="en-US" altLang="zh-CN" sz="2400"/>
              <a:t>+   0110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13"/>
            </p:custDataLst>
          </p:nvPr>
        </p:nvCxnSpPr>
        <p:spPr>
          <a:xfrm>
            <a:off x="7397750" y="5871210"/>
            <a:ext cx="1463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7685405" y="5871210"/>
            <a:ext cx="157353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1101</a:t>
            </a:r>
            <a:endParaRPr lang="en-US" altLang="zh-CN" sz="2400"/>
          </a:p>
          <a:p>
            <a:endParaRPr lang="en-US" altLang="zh-CN" sz="2400"/>
          </a:p>
        </p:txBody>
      </p:sp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89080" cy="194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对于一个二进制数，如果向右移一位，则意味着进行了什么运算？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n/2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898630" cy="537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做下列二进制补码整数加法运算，给出十进制形式的结果，并判断是否产生溢出。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第一次作业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3030" y="1630045"/>
            <a:ext cx="391033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/>
              <a:t>1101+01010101</a:t>
            </a:r>
            <a:endParaRPr lang="en-US" altLang="zh-CN" sz="2000"/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911985" y="2350135"/>
            <a:ext cx="2955925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          11111101</a:t>
            </a:r>
            <a:endParaRPr lang="en-US" altLang="zh-CN" sz="2400"/>
          </a:p>
          <a:p>
            <a:r>
              <a:rPr lang="en-US" altLang="zh-CN" sz="2400"/>
              <a:t>+        01010101</a:t>
            </a:r>
            <a:endParaRPr lang="en-US" altLang="zh-CN" sz="2400"/>
          </a:p>
          <a:p>
            <a:endParaRPr lang="en-US" altLang="zh-CN" sz="2400"/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 flipV="1">
            <a:off x="1624330" y="3122295"/>
            <a:ext cx="2728595" cy="13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911985" y="3135630"/>
            <a:ext cx="3152140" cy="497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=   (1) 01010010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320675" y="3632835"/>
            <a:ext cx="9975850" cy="995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二进制转十进制：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        1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6 </a:t>
            </a:r>
            <a:r>
              <a:rPr lang="en-US" altLang="zh-CN" sz="2000" dirty="0">
                <a:sym typeface="+mn-ea"/>
              </a:rPr>
              <a:t>+ 0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5 </a:t>
            </a:r>
            <a:r>
              <a:rPr lang="en-US" altLang="zh-CN" sz="2000" dirty="0">
                <a:sym typeface="+mn-ea"/>
              </a:rPr>
              <a:t>+ 1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4 </a:t>
            </a:r>
            <a:r>
              <a:rPr lang="en-US" altLang="zh-CN" sz="2000" dirty="0">
                <a:sym typeface="+mn-ea"/>
              </a:rPr>
              <a:t>+ 0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3 </a:t>
            </a:r>
            <a:r>
              <a:rPr lang="en-US" altLang="zh-CN" sz="2000" dirty="0">
                <a:sym typeface="+mn-ea"/>
              </a:rPr>
              <a:t>+0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2 </a:t>
            </a:r>
            <a:r>
              <a:rPr lang="en-US" altLang="zh-CN" sz="2000" dirty="0">
                <a:sym typeface="+mn-ea"/>
              </a:rPr>
              <a:t>+ 1</a:t>
            </a:r>
            <a:r>
              <a:rPr lang="en-US" altLang="zh-CN" sz="2000" dirty="0">
                <a:sym typeface="Symbol" panose="05050102010706020507" pitchFamily="2" charset="2"/>
              </a:rPr>
              <a:t></a:t>
            </a:r>
            <a:r>
              <a:rPr lang="en-US" altLang="zh-CN" sz="2000" dirty="0">
                <a:sym typeface="+mn-ea"/>
              </a:rPr>
              <a:t>2</a:t>
            </a:r>
            <a:r>
              <a:rPr lang="en-US" altLang="zh-CN" sz="2000" baseline="30000" dirty="0">
                <a:sym typeface="+mn-ea"/>
              </a:rPr>
              <a:t>1 </a:t>
            </a:r>
            <a:r>
              <a:rPr lang="en-US" altLang="zh-CN" sz="2000" dirty="0">
                <a:sym typeface="+mn-ea"/>
              </a:rPr>
              <a:t>= 2 + 16 + 64 = 82</a:t>
            </a:r>
            <a:endParaRPr lang="en-US" altLang="zh-CN" sz="20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055" y="5125720"/>
            <a:ext cx="609600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补码加法的溢出检查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如果两个数符号相同，和的符号不同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一个负数和一个正数的和永远不会出现溢出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040245" y="5782310"/>
            <a:ext cx="9855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02345" y="5598160"/>
            <a:ext cx="132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不溢出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COMMONDATA" val="eyJoZGlkIjoiMjU5MWNiMTVlZWJhZTNjNjhkODYyMTQ2YzMyMWRjZTM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6749</Words>
  <Application>WPS 演示</Application>
  <PresentationFormat>宽屏</PresentationFormat>
  <Paragraphs>613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楷体</vt:lpstr>
      <vt:lpstr>Symbol</vt:lpstr>
      <vt:lpstr>Cambria Math</vt:lpstr>
      <vt:lpstr>Verdana</vt:lpstr>
      <vt:lpstr>华文新魏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略略略</cp:lastModifiedBy>
  <cp:revision>226</cp:revision>
  <dcterms:created xsi:type="dcterms:W3CDTF">2019-06-19T02:08:00Z</dcterms:created>
  <dcterms:modified xsi:type="dcterms:W3CDTF">2023-03-27T07:49:20Z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07D8DADA915D4DB7A53FE93F266ECB4C</vt:lpwstr>
  </property>
</Properties>
</file>